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5" r:id="rId3"/>
    <p:sldId id="270" r:id="rId4"/>
    <p:sldId id="269" r:id="rId5"/>
    <p:sldId id="267" r:id="rId6"/>
    <p:sldId id="271" r:id="rId7"/>
    <p:sldId id="266" r:id="rId8"/>
    <p:sldId id="278" r:id="rId9"/>
    <p:sldId id="279" r:id="rId10"/>
    <p:sldId id="272" r:id="rId11"/>
    <p:sldId id="274" r:id="rId12"/>
    <p:sldId id="275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112" d="100"/>
          <a:sy n="112" d="100"/>
        </p:scale>
        <p:origin x="552" y="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12/21/2023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12/21/2023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12/21/2023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amma.ap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PCB Defect detection 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 to solve the problem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5F9F7-309D-AC0D-3EB9-822D65F35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Söhne"/>
              </a:rPr>
              <a:t>Learning Rate: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Experiment with different learning rates. we can try reducing the learning rate to allow the model to converge more slowly and possibly reach a better minimum.</a:t>
            </a:r>
          </a:p>
          <a:p>
            <a:r>
              <a:rPr lang="en-US" b="1" i="0" dirty="0">
                <a:effectLst/>
                <a:latin typeface="Söhne"/>
              </a:rPr>
              <a:t>Regularization: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Introduce dropout or other regularization techniques to prevent overfitting. Overfitting can be a reason for low validation accuracy.</a:t>
            </a:r>
          </a:p>
          <a:p>
            <a:r>
              <a:rPr lang="en-US" b="1" i="0" dirty="0">
                <a:effectLst/>
                <a:latin typeface="Söhne"/>
              </a:rPr>
              <a:t>Increase Data Size: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If possible, increase the size of our dataset. More diverse data often helps the model generalize better. reason for low validation accuracy.</a:t>
            </a:r>
          </a:p>
          <a:p>
            <a:r>
              <a:rPr lang="en-US" b="1" i="0" dirty="0">
                <a:effectLst/>
                <a:latin typeface="Söhne"/>
              </a:rPr>
              <a:t>Hyperparameter Tuning: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Experiment with different hyperparameter values, such as the number of layers, the number of neurons, and activation functions.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8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9400" y="2209800"/>
            <a:ext cx="3122613" cy="1828800"/>
          </a:xfrm>
        </p:spPr>
        <p:txBody>
          <a:bodyPr>
            <a:normAutofit/>
          </a:bodyPr>
          <a:lstStyle/>
          <a:p>
            <a:r>
              <a:rPr lang="en-US" sz="6000" dirty="0"/>
              <a:t>Trello updates</a:t>
            </a:r>
            <a:endParaRPr sz="6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25F27A-8AA9-5EFA-F1E0-7BDD83496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2420" y="381000"/>
            <a:ext cx="2300359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60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286000"/>
            <a:ext cx="3127248" cy="1828800"/>
          </a:xfrm>
        </p:spPr>
        <p:txBody>
          <a:bodyPr/>
          <a:lstStyle/>
          <a:p>
            <a:r>
              <a:rPr lang="en-US" dirty="0"/>
              <a:t>Power bi updates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74EC29-5F3E-2B53-FF9D-338D4CEE3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685800"/>
            <a:ext cx="6553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40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7A84B3-8D18-A096-E82E-25683B7008CC}"/>
              </a:ext>
            </a:extLst>
          </p:cNvPr>
          <p:cNvSpPr txBox="1"/>
          <p:nvPr/>
        </p:nvSpPr>
        <p:spPr>
          <a:xfrm>
            <a:off x="3219450" y="190500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latin typeface="Raleway Black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1609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9484BCA-CE4E-97CC-21E8-34CF874DB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3880" y="642927"/>
            <a:ext cx="4846320" cy="1435947"/>
          </a:xfrm>
        </p:spPr>
        <p:txBody>
          <a:bodyPr/>
          <a:lstStyle/>
          <a:p>
            <a:r>
              <a:rPr lang="en-US" b="1" dirty="0"/>
              <a:t>AIM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F20B2B4-FCEF-E9B8-2312-268633FA79C2}"/>
              </a:ext>
            </a:extLst>
          </p:cNvPr>
          <p:cNvSpPr txBox="1">
            <a:spLocks/>
          </p:cNvSpPr>
          <p:nvPr/>
        </p:nvSpPr>
        <p:spPr>
          <a:xfrm>
            <a:off x="7211061" y="2425627"/>
            <a:ext cx="4114800" cy="37988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To compare the Power Circuit Board and detect the errors in manufacturing the board 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22 New Technology Trends for 2024: New Tech Horizons">
            <a:extLst>
              <a:ext uri="{FF2B5EF4-FFF2-40B4-BE49-F238E27FC236}">
                <a16:creationId xmlns:a16="http://schemas.microsoft.com/office/drawing/2014/main" id="{E9CDB164-F8A8-DAD9-B3FC-28985EF50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781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7">
            <a:extLst>
              <a:ext uri="{FF2B5EF4-FFF2-40B4-BE49-F238E27FC236}">
                <a16:creationId xmlns:a16="http://schemas.microsoft.com/office/drawing/2014/main" id="{8A8B9712-9183-6176-F3B2-D49498C48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219200"/>
            <a:ext cx="5897218" cy="884238"/>
          </a:xfrm>
        </p:spPr>
        <p:txBody>
          <a:bodyPr/>
          <a:lstStyle/>
          <a:p>
            <a:r>
              <a:rPr lang="en-US" dirty="0"/>
              <a:t>Tools Used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A17E63-DE89-432E-EE8F-D80DAA83583A}"/>
              </a:ext>
            </a:extLst>
          </p:cNvPr>
          <p:cNvSpPr txBox="1"/>
          <p:nvPr/>
        </p:nvSpPr>
        <p:spPr>
          <a:xfrm>
            <a:off x="265236" y="2488717"/>
            <a:ext cx="53766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Good amount of dataset in .</a:t>
            </a:r>
            <a:r>
              <a:rPr lang="en-US" dirty="0" err="1"/>
              <a:t>json</a:t>
            </a:r>
            <a:r>
              <a:rPr lang="en-US" dirty="0"/>
              <a:t> and COCO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Adobe </a:t>
            </a:r>
            <a:r>
              <a:rPr lang="en-US" dirty="0" err="1"/>
              <a:t>LightRoom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Muli"/>
              </a:rPr>
              <a:t>VGG Image Annotator (VIA)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using Anaconda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 C++ Build Tools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CUDA and CUDNN for NVIDIA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Protoc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Tensorflow</a:t>
            </a:r>
            <a:r>
              <a:rPr lang="en-US" dirty="0"/>
              <a:t> Object Detection API</a:t>
            </a:r>
          </a:p>
        </p:txBody>
      </p:sp>
      <p:pic>
        <p:nvPicPr>
          <p:cNvPr id="2050" name="Picture 2" descr="How are Future Technology Trends Transforming Businesses?">
            <a:extLst>
              <a:ext uri="{FF2B5EF4-FFF2-40B4-BE49-F238E27FC236}">
                <a16:creationId xmlns:a16="http://schemas.microsoft.com/office/drawing/2014/main" id="{EABC5C66-AE62-7406-84CB-7F3E4C68E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668" y="442912"/>
            <a:ext cx="6165732" cy="572928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">
            <a:extLst>
              <a:ext uri="{FF2B5EF4-FFF2-40B4-BE49-F238E27FC236}">
                <a16:creationId xmlns:a16="http://schemas.microsoft.com/office/drawing/2014/main" id="{E1849B6A-1C16-74E0-5078-7C439DD229F0}"/>
              </a:ext>
            </a:extLst>
          </p:cNvPr>
          <p:cNvSpPr/>
          <p:nvPr/>
        </p:nvSpPr>
        <p:spPr>
          <a:xfrm>
            <a:off x="1750724" y="51796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chemeClr val="tx1">
                    <a:lumMod val="95000"/>
                  </a:schemeClr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Methodology</a:t>
            </a:r>
            <a:endParaRPr lang="en-US" sz="4374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1E88F7D8-AF19-2D8B-BCD4-1DA1B7E58556}"/>
              </a:ext>
            </a:extLst>
          </p:cNvPr>
          <p:cNvSpPr/>
          <p:nvPr/>
        </p:nvSpPr>
        <p:spPr>
          <a:xfrm flipH="1">
            <a:off x="1166396" y="1758620"/>
            <a:ext cx="45719" cy="4383525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13" name="Shape 3">
            <a:extLst>
              <a:ext uri="{FF2B5EF4-FFF2-40B4-BE49-F238E27FC236}">
                <a16:creationId xmlns:a16="http://schemas.microsoft.com/office/drawing/2014/main" id="{EE3EE5B5-3F05-B2F3-8F2B-DF5FFDCE7F48}"/>
              </a:ext>
            </a:extLst>
          </p:cNvPr>
          <p:cNvSpPr/>
          <p:nvPr/>
        </p:nvSpPr>
        <p:spPr>
          <a:xfrm>
            <a:off x="1416427" y="3149620"/>
            <a:ext cx="777597" cy="27742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14" name="Shape 4">
            <a:extLst>
              <a:ext uri="{FF2B5EF4-FFF2-40B4-BE49-F238E27FC236}">
                <a16:creationId xmlns:a16="http://schemas.microsoft.com/office/drawing/2014/main" id="{BD0BA7E6-9CFF-A12B-3C7A-8B26D3C38014}"/>
              </a:ext>
            </a:extLst>
          </p:cNvPr>
          <p:cNvSpPr/>
          <p:nvPr/>
        </p:nvSpPr>
        <p:spPr>
          <a:xfrm>
            <a:off x="916484" y="291357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15" name="Text 5">
            <a:extLst>
              <a:ext uri="{FF2B5EF4-FFF2-40B4-BE49-F238E27FC236}">
                <a16:creationId xmlns:a16="http://schemas.microsoft.com/office/drawing/2014/main" id="{E3FB837B-443D-2FB1-3E81-D83ABA8A7BA4}"/>
              </a:ext>
            </a:extLst>
          </p:cNvPr>
          <p:cNvSpPr/>
          <p:nvPr/>
        </p:nvSpPr>
        <p:spPr>
          <a:xfrm>
            <a:off x="1067336" y="295525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5C6BC9E9-0802-F299-0AA5-49C19AE1E0F8}"/>
              </a:ext>
            </a:extLst>
          </p:cNvPr>
          <p:cNvSpPr/>
          <p:nvPr/>
        </p:nvSpPr>
        <p:spPr>
          <a:xfrm>
            <a:off x="2388513" y="2962156"/>
            <a:ext cx="4632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Dataset Preparation and Annotation</a:t>
            </a:r>
            <a:endParaRPr lang="en-US" sz="2187" dirty="0"/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75D23675-488D-98D5-4AC0-691A48387403}"/>
              </a:ext>
            </a:extLst>
          </p:cNvPr>
          <p:cNvSpPr/>
          <p:nvPr/>
        </p:nvSpPr>
        <p:spPr>
          <a:xfrm>
            <a:off x="2388513" y="34290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/>
              <a:t>Create a comprehensive dataset of PCB images and annotate the different defect types to train the RCNN model effectively.</a:t>
            </a:r>
          </a:p>
        </p:txBody>
      </p:sp>
      <p:sp>
        <p:nvSpPr>
          <p:cNvPr id="18" name="Shape 8">
            <a:extLst>
              <a:ext uri="{FF2B5EF4-FFF2-40B4-BE49-F238E27FC236}">
                <a16:creationId xmlns:a16="http://schemas.microsoft.com/office/drawing/2014/main" id="{E4E63F7B-550E-DD19-5DF6-1DB4894D1EAC}"/>
              </a:ext>
            </a:extLst>
          </p:cNvPr>
          <p:cNvSpPr/>
          <p:nvPr/>
        </p:nvSpPr>
        <p:spPr>
          <a:xfrm>
            <a:off x="1416427" y="5149275"/>
            <a:ext cx="777597" cy="27742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9" name="Shape 9">
            <a:extLst>
              <a:ext uri="{FF2B5EF4-FFF2-40B4-BE49-F238E27FC236}">
                <a16:creationId xmlns:a16="http://schemas.microsoft.com/office/drawing/2014/main" id="{E23760EC-205D-7D88-01DC-AACD30B357E3}"/>
              </a:ext>
            </a:extLst>
          </p:cNvPr>
          <p:cNvSpPr/>
          <p:nvPr/>
        </p:nvSpPr>
        <p:spPr>
          <a:xfrm>
            <a:off x="916484" y="4913233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1C9FAC60-B621-8993-47D4-41CEFDEC0101}"/>
              </a:ext>
            </a:extLst>
          </p:cNvPr>
          <p:cNvSpPr/>
          <p:nvPr/>
        </p:nvSpPr>
        <p:spPr>
          <a:xfrm>
            <a:off x="1067336" y="495490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6564FE9F-283D-D0BC-2E96-AC87B34CE788}"/>
              </a:ext>
            </a:extLst>
          </p:cNvPr>
          <p:cNvSpPr/>
          <p:nvPr/>
        </p:nvSpPr>
        <p:spPr>
          <a:xfrm>
            <a:off x="2388513" y="4961811"/>
            <a:ext cx="3261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Training the CNN Model</a:t>
            </a:r>
            <a:endParaRPr lang="en-US" sz="2187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3451179E-BD6E-4E9A-7AE8-3A3F7480F071}"/>
              </a:ext>
            </a:extLst>
          </p:cNvPr>
          <p:cNvSpPr/>
          <p:nvPr/>
        </p:nvSpPr>
        <p:spPr>
          <a:xfrm>
            <a:off x="2388513" y="5442228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dirty="0"/>
              <a:t>Train the CNN model using the annotated dataset to develop a highly accurate and efficient defect detection system.</a:t>
            </a:r>
          </a:p>
        </p:txBody>
      </p:sp>
      <p:pic>
        <p:nvPicPr>
          <p:cNvPr id="23" name="Image 2" descr="preencoded.png">
            <a:hlinkClick r:id="rId2"/>
            <a:extLst>
              <a:ext uri="{FF2B5EF4-FFF2-40B4-BE49-F238E27FC236}">
                <a16:creationId xmlns:a16="http://schemas.microsoft.com/office/drawing/2014/main" id="{B8932B4E-1798-7A1D-5ADA-DEE780575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7B90138-1E99-E7D1-2F60-938023438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/>
          <a:lstStyle/>
          <a:p>
            <a:r>
              <a:rPr lang="en-US" dirty="0"/>
              <a:t>List of defects</a:t>
            </a:r>
          </a:p>
        </p:txBody>
      </p:sp>
      <p:pic>
        <p:nvPicPr>
          <p:cNvPr id="12" name="Picture 11" descr="A green circuit board with many small chips&#10;&#10;Description automatically generated">
            <a:extLst>
              <a:ext uri="{FF2B5EF4-FFF2-40B4-BE49-F238E27FC236}">
                <a16:creationId xmlns:a16="http://schemas.microsoft.com/office/drawing/2014/main" id="{3AB154D6-4B4C-5EAC-2E8E-A109B2EB33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2" t="5630" r="9556" b="3111"/>
          <a:stretch/>
        </p:blipFill>
        <p:spPr>
          <a:xfrm>
            <a:off x="1436722" y="1959347"/>
            <a:ext cx="4533257" cy="43564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B444A1B-709D-6572-87E2-87C05596691F}"/>
              </a:ext>
            </a:extLst>
          </p:cNvPr>
          <p:cNvSpPr txBox="1"/>
          <p:nvPr/>
        </p:nvSpPr>
        <p:spPr>
          <a:xfrm>
            <a:off x="6084762" y="2010147"/>
            <a:ext cx="4858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Components missing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Component damages like chip-off, Broken, De-formation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Water damages/Corrosions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Connector pin damages/bent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Heatsink placement and count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Mechanical parts missing/damages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Labels missing/Damages</a:t>
            </a:r>
          </a:p>
        </p:txBody>
      </p:sp>
      <p:pic>
        <p:nvPicPr>
          <p:cNvPr id="14" name="Picture 13" descr="A computer monitor and a computer&#10;&#10;Description automatically generated">
            <a:extLst>
              <a:ext uri="{FF2B5EF4-FFF2-40B4-BE49-F238E27FC236}">
                <a16:creationId xmlns:a16="http://schemas.microsoft.com/office/drawing/2014/main" id="{897F7426-2E37-9D7C-FDDF-9A93563353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3" t="57123" r="3087" b="8351"/>
          <a:stretch/>
        </p:blipFill>
        <p:spPr>
          <a:xfrm>
            <a:off x="5988073" y="4926827"/>
            <a:ext cx="5069703" cy="139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Source code 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032E7F-5EDA-AA8C-5DB1-C36021990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324100"/>
            <a:ext cx="5257800" cy="3429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C508EE-8B3E-F29B-19E5-23FFDD0B7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32" y="2324100"/>
            <a:ext cx="5619768" cy="34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Recent Problem facing </a:t>
            </a:r>
            <a:endParaRPr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CC267A-BC45-A46A-90E7-243D6AED9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609600"/>
          </a:xfrm>
        </p:spPr>
        <p:txBody>
          <a:bodyPr/>
          <a:lstStyle/>
          <a:p>
            <a:r>
              <a:rPr lang="en-US" dirty="0"/>
              <a:t>Accuracy of the model trained is minimal and it should be above 75%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42F3E0-6F02-1D74-FB6C-71F197882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138447"/>
            <a:ext cx="9296400" cy="128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63B28-AF9B-3E01-095E-943F2170F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APPLYING L2 REGULARISATION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FCCFA-9ACD-9EA7-DAA7-66B4688D7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8C4713A-45D9-54D9-B36F-21FF3ED41E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175" y="3083719"/>
            <a:ext cx="4343400" cy="2443162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94F6FD-965D-3221-3635-C7B085D301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LOSS AND ACCURACY GRAPH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9A4E5DA-FA96-A768-04AD-3A58D1DCFDB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775" y="3083719"/>
            <a:ext cx="4343400" cy="2443162"/>
          </a:xfrm>
        </p:spPr>
      </p:pic>
    </p:spTree>
    <p:extLst>
      <p:ext uri="{BB962C8B-B14F-4D97-AF65-F5344CB8AC3E}">
        <p14:creationId xmlns:p14="http://schemas.microsoft.com/office/powerpoint/2010/main" val="113180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99032-126A-0DDE-A5B6-783BADCD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ADDING DROPOUT LAYERS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30A03-06E7-0ECA-18D6-57EC3AED8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ACCCURACY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884099-C718-0E9A-A0D0-9C0AF50D9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24" y="3352800"/>
            <a:ext cx="4218973" cy="7715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0BA04E-ED02-1094-B504-1EB92B349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7648" y="2747473"/>
            <a:ext cx="4343400" cy="342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124395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102</TotalTime>
  <Words>297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Candara</vt:lpstr>
      <vt:lpstr>Consolas</vt:lpstr>
      <vt:lpstr>Muli</vt:lpstr>
      <vt:lpstr>Nunito</vt:lpstr>
      <vt:lpstr>Raleway Black</vt:lpstr>
      <vt:lpstr>Söhne</vt:lpstr>
      <vt:lpstr>Wingdings</vt:lpstr>
      <vt:lpstr>Tech Computer 16x9</vt:lpstr>
      <vt:lpstr>PCB Defect detection </vt:lpstr>
      <vt:lpstr>AIM</vt:lpstr>
      <vt:lpstr>Tools Used</vt:lpstr>
      <vt:lpstr>PowerPoint Presentation</vt:lpstr>
      <vt:lpstr>List of defects</vt:lpstr>
      <vt:lpstr>Source code </vt:lpstr>
      <vt:lpstr>Recent Problem facing </vt:lpstr>
      <vt:lpstr>AFTER APPLYING L2 REGULARISATION</vt:lpstr>
      <vt:lpstr>AFTER ADDING DROPOUT LAYERS</vt:lpstr>
      <vt:lpstr>Approach to solve the problem</vt:lpstr>
      <vt:lpstr>Trello updates</vt:lpstr>
      <vt:lpstr>Power bi updates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PCB Defect detection </dc:title>
  <dc:creator>rakesh rakibhai</dc:creator>
  <cp:lastModifiedBy>SIEMENS COE</cp:lastModifiedBy>
  <cp:revision>3</cp:revision>
  <dcterms:created xsi:type="dcterms:W3CDTF">2023-12-20T05:04:35Z</dcterms:created>
  <dcterms:modified xsi:type="dcterms:W3CDTF">2023-12-21T05:20:44Z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